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Economica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FEAB413-AE3C-463D-A2BA-86ECB80D860E}">
  <a:tblStyle styleId="{FFEAB413-AE3C-463D-A2BA-86ECB80D86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conomica-bold.fntdata"/><Relationship Id="rId30" Type="http://schemas.openxmlformats.org/officeDocument/2006/relationships/font" Target="fonts/Economica-regular.fntdata"/><Relationship Id="rId11" Type="http://schemas.openxmlformats.org/officeDocument/2006/relationships/slide" Target="slides/slide6.xml"/><Relationship Id="rId33" Type="http://schemas.openxmlformats.org/officeDocument/2006/relationships/font" Target="fonts/Economica-boldItalic.fntdata"/><Relationship Id="rId10" Type="http://schemas.openxmlformats.org/officeDocument/2006/relationships/slide" Target="slides/slide5.xml"/><Relationship Id="rId32" Type="http://schemas.openxmlformats.org/officeDocument/2006/relationships/font" Target="fonts/Economica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e69879284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e69879284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e69879284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e69879284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e6987928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e6987928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e69879284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e69879284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e6987928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e6987928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e69879284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e69879284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e69879284_2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e69879284_2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e6987928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e6987928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b14a4fd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b14a4fd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e6987928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e6987928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e698792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e698792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e6987928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e6987928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e6987928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e6987928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b14a4fde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b14a4fde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e6987928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e6987928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b14a4fdeb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b14a4fdeb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b14a4fdeb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b14a4fdeb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e6987928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e6987928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e69879284_2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e69879284_2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e6987928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e6987928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e69879284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e69879284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de507084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de507084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e69879284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e69879284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-10849" r="10850" t="0"/>
          <a:stretch/>
        </p:blipFill>
        <p:spPr>
          <a:xfrm>
            <a:off x="-1231000" y="-83150"/>
            <a:ext cx="10470452" cy="530977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Economica"/>
              <a:buNone/>
              <a:defRPr sz="2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Economica"/>
              <a:buNone/>
              <a:defRPr sz="2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Economica"/>
              <a:buNone/>
              <a:defRPr sz="2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Economica"/>
              <a:buNone/>
              <a:defRPr sz="2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Economica"/>
              <a:buNone/>
              <a:defRPr sz="2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Economica"/>
              <a:buNone/>
              <a:defRPr sz="2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Economica"/>
              <a:buNone/>
              <a:defRPr sz="2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Economica"/>
              <a:buNone/>
              <a:defRPr sz="2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Economica"/>
              <a:buNone/>
              <a:defRPr sz="2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conomica"/>
              <a:buChar char="●"/>
              <a:defRPr sz="18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conomica"/>
              <a:buChar char="○"/>
              <a:defRPr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conomica"/>
              <a:buChar char="■"/>
              <a:defRPr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conomica"/>
              <a:buChar char="●"/>
              <a:defRPr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conomica"/>
              <a:buChar char="○"/>
              <a:defRPr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conomica"/>
              <a:buChar char="■"/>
              <a:defRPr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conomica"/>
              <a:buChar char="●"/>
              <a:defRPr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conomica"/>
              <a:buChar char="○"/>
              <a:defRPr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Economica"/>
              <a:buChar char="■"/>
              <a:defRPr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tinyurl.com/y72lptlo" TargetMode="External"/><Relationship Id="rId4" Type="http://schemas.openxmlformats.org/officeDocument/2006/relationships/hyperlink" Target="https://www.anaconda.com/distribution/#download-section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Programming for Data Science</a:t>
            </a:r>
            <a:endParaRPr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18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DSGT Beginner Workshop</a:t>
            </a:r>
            <a:endParaRPr sz="21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0</a:t>
            </a:r>
            <a:r>
              <a:rPr lang="en" sz="2100"/>
              <a:t>2</a:t>
            </a:r>
            <a:r>
              <a:rPr lang="en" sz="21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/</a:t>
            </a:r>
            <a:r>
              <a:rPr lang="en" sz="2100"/>
              <a:t>05</a:t>
            </a:r>
            <a:r>
              <a:rPr lang="en" sz="21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/2019</a:t>
            </a:r>
            <a:endParaRPr sz="21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u="sng">
                <a:solidFill>
                  <a:schemeClr val="hlink"/>
                </a:solidFill>
                <a:hlinkClick r:id="rId3"/>
              </a:rPr>
              <a:t>https://tinyurl.com/y72lptlo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/>
              <a:t>Install Anaconda: </a:t>
            </a:r>
            <a:r>
              <a:rPr lang="en" sz="2100" u="sng">
                <a:solidFill>
                  <a:schemeClr val="hlink"/>
                </a:solidFill>
                <a:hlinkClick r:id="rId4"/>
              </a:rPr>
              <a:t>https://www.anaconda.com/distribution/#download-section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Operators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0" name="Google Shape;110;p22"/>
          <p:cNvGraphicFramePr/>
          <p:nvPr/>
        </p:nvGraphicFramePr>
        <p:xfrm>
          <a:off x="834800" y="1554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{FFEAB413-AE3C-463D-A2BA-86ECB80D860E}</a:tableStyleId>
              </a:tblPr>
              <a:tblGrid>
                <a:gridCol w="924400"/>
                <a:gridCol w="1017350"/>
                <a:gridCol w="1309550"/>
                <a:gridCol w="1039000"/>
                <a:gridCol w="1090675"/>
                <a:gridCol w="1068550"/>
                <a:gridCol w="1024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Operator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==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!</a:t>
                      </a: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&gt;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&lt;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&gt;=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&lt;=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Example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==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!=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&gt;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&lt;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&gt;=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&lt;=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TRUE if… 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equals to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6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is not equal to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6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if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is greater than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6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if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is smaller than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6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if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is greater than or equal to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6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if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is smaller than or equal to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6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Membership Operators</a:t>
            </a:r>
            <a:endParaRPr/>
          </a:p>
        </p:txBody>
      </p:sp>
      <p:graphicFrame>
        <p:nvGraphicFramePr>
          <p:cNvPr id="116" name="Google Shape;116;p23"/>
          <p:cNvGraphicFramePr/>
          <p:nvPr/>
        </p:nvGraphicFramePr>
        <p:xfrm>
          <a:off x="1527275" y="177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{FFEAB413-AE3C-463D-A2BA-86ECB80D860E}</a:tableStyleId>
              </a:tblPr>
              <a:tblGrid>
                <a:gridCol w="1090675"/>
                <a:gridCol w="2452975"/>
                <a:gridCol w="2545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Operator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in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not in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Example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in </a:t>
                      </a:r>
                      <a:r>
                        <a:rPr lang="en" sz="1900">
                          <a:solidFill>
                            <a:srgbClr val="FF99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seq</a:t>
                      </a:r>
                      <a:endParaRPr sz="1900">
                        <a:solidFill>
                          <a:srgbClr val="FF99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not in </a:t>
                      </a:r>
                      <a:r>
                        <a:rPr lang="en" sz="1900">
                          <a:solidFill>
                            <a:srgbClr val="FF99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seq</a:t>
                      </a:r>
                      <a:endParaRPr sz="1900">
                        <a:solidFill>
                          <a:srgbClr val="FF99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TRUE if… 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is found in the sequence </a:t>
                      </a:r>
                      <a:r>
                        <a:rPr lang="en" sz="1600">
                          <a:solidFill>
                            <a:srgbClr val="FF99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seq</a:t>
                      </a:r>
                      <a:endParaRPr sz="1600">
                        <a:solidFill>
                          <a:srgbClr val="FF99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is not found in the sequence </a:t>
                      </a:r>
                      <a:r>
                        <a:rPr lang="en" sz="1600">
                          <a:solidFill>
                            <a:srgbClr val="FF99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seq</a:t>
                      </a:r>
                      <a:endParaRPr sz="16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Identity Operators</a:t>
            </a:r>
            <a:endParaRPr/>
          </a:p>
        </p:txBody>
      </p:sp>
      <p:graphicFrame>
        <p:nvGraphicFramePr>
          <p:cNvPr id="122" name="Google Shape;122;p24"/>
          <p:cNvGraphicFramePr/>
          <p:nvPr/>
        </p:nvGraphicFramePr>
        <p:xfrm>
          <a:off x="1261075" y="177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{FFEAB413-AE3C-463D-A2BA-86ECB80D860E}</a:tableStyleId>
              </a:tblPr>
              <a:tblGrid>
                <a:gridCol w="1090675"/>
                <a:gridCol w="2452975"/>
                <a:gridCol w="30782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Operator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is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is not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Example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is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is not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TRUE if… 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and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point to the same object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and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does not point to the same object</a:t>
                      </a:r>
                      <a:endParaRPr sz="16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Looping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loop</a:t>
            </a:r>
            <a:endParaRPr/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</a:rPr>
              <a:t>while</a:t>
            </a:r>
            <a:r>
              <a:rPr lang="en"/>
              <a:t> </a:t>
            </a:r>
            <a:r>
              <a:rPr lang="en">
                <a:solidFill>
                  <a:srgbClr val="6D9EEB"/>
                </a:solidFill>
              </a:rPr>
              <a:t>expressions</a:t>
            </a:r>
            <a:r>
              <a:rPr lang="en"/>
              <a:t>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chemeClr val="accent4"/>
                </a:solidFill>
              </a:rPr>
              <a:t>statement(s)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&gt;&gt;&gt; repeats </a:t>
            </a:r>
            <a:r>
              <a:rPr lang="en">
                <a:solidFill>
                  <a:schemeClr val="accent1"/>
                </a:solidFill>
              </a:rPr>
              <a:t>statement(s)</a:t>
            </a:r>
            <a:r>
              <a:rPr lang="en">
                <a:solidFill>
                  <a:srgbClr val="FFFFFF"/>
                </a:solidFill>
              </a:rPr>
              <a:t> until the boolean value returned by </a:t>
            </a:r>
            <a:r>
              <a:rPr lang="en">
                <a:solidFill>
                  <a:srgbClr val="6FA8DC"/>
                </a:solidFill>
              </a:rPr>
              <a:t>expressions</a:t>
            </a:r>
            <a:r>
              <a:rPr lang="en">
                <a:solidFill>
                  <a:srgbClr val="FFFFFF"/>
                </a:solidFill>
              </a:rPr>
              <a:t> is FALSE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&gt;&gt;&gt; the loop is not entered if the initial boolean value of </a:t>
            </a:r>
            <a:r>
              <a:rPr lang="en">
                <a:solidFill>
                  <a:srgbClr val="6FA8DC"/>
                </a:solidFill>
              </a:rPr>
              <a:t>expressions</a:t>
            </a:r>
            <a:r>
              <a:rPr lang="en">
                <a:solidFill>
                  <a:srgbClr val="FFFFFF"/>
                </a:solidFill>
              </a:rPr>
              <a:t> is FALSE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&gt;&gt;&gt; used commonly when iteration is unknown before execution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loop</a:t>
            </a:r>
            <a:endParaRPr/>
          </a:p>
        </p:txBody>
      </p:sp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</a:rPr>
              <a:t>for</a:t>
            </a:r>
            <a:r>
              <a:rPr lang="en"/>
              <a:t> </a:t>
            </a:r>
            <a:r>
              <a:rPr lang="en">
                <a:solidFill>
                  <a:srgbClr val="00FFFF"/>
                </a:solidFill>
              </a:rPr>
              <a:t>iterating_var</a:t>
            </a:r>
            <a:r>
              <a:rPr lang="en"/>
              <a:t> </a:t>
            </a:r>
            <a:r>
              <a:rPr b="1" lang="en">
                <a:solidFill>
                  <a:srgbClr val="00FF00"/>
                </a:solidFill>
              </a:rPr>
              <a:t>in</a:t>
            </a:r>
            <a:r>
              <a:rPr lang="en"/>
              <a:t> </a:t>
            </a:r>
            <a:r>
              <a:rPr lang="en">
                <a:solidFill>
                  <a:srgbClr val="FF00FF"/>
                </a:solidFill>
              </a:rPr>
              <a:t>sequence</a:t>
            </a:r>
            <a:r>
              <a:rPr lang="en"/>
              <a:t>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chemeClr val="accent4"/>
                </a:solidFill>
              </a:rPr>
              <a:t>statement(s)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&gt;&gt;&gt; executes </a:t>
            </a:r>
            <a:r>
              <a:rPr lang="en">
                <a:solidFill>
                  <a:schemeClr val="accent1"/>
                </a:solidFill>
              </a:rPr>
              <a:t>statement(s) </a:t>
            </a:r>
            <a:r>
              <a:rPr lang="en">
                <a:solidFill>
                  <a:srgbClr val="FFFFFF"/>
                </a:solidFill>
              </a:rPr>
              <a:t>for each </a:t>
            </a:r>
            <a:r>
              <a:rPr lang="en">
                <a:solidFill>
                  <a:srgbClr val="00FFFF"/>
                </a:solidFill>
              </a:rPr>
              <a:t>iterating_var </a:t>
            </a:r>
            <a:r>
              <a:rPr lang="en">
                <a:solidFill>
                  <a:srgbClr val="FFFFFF"/>
                </a:solidFill>
              </a:rPr>
              <a:t>in the </a:t>
            </a:r>
            <a:r>
              <a:rPr lang="en">
                <a:solidFill>
                  <a:srgbClr val="FF00FF"/>
                </a:solidFill>
              </a:rPr>
              <a:t>sequence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&gt;&gt;&gt; used commonly when intended iteration is known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Nested loop</a:t>
            </a:r>
            <a:endParaRPr/>
          </a:p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3507425" y="1152475"/>
            <a:ext cx="192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00FF00"/>
                </a:solidFill>
              </a:rPr>
              <a:t>while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rgbClr val="6D9EEB"/>
                </a:solidFill>
              </a:rPr>
              <a:t>expressions</a:t>
            </a:r>
            <a:r>
              <a:rPr lang="en" sz="1600">
                <a:solidFill>
                  <a:schemeClr val="lt1"/>
                </a:solidFill>
              </a:rPr>
              <a:t>: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</a:t>
            </a:r>
            <a:r>
              <a:rPr b="1" lang="en" sz="1600">
                <a:solidFill>
                  <a:srgbClr val="00FF00"/>
                </a:solidFill>
              </a:rPr>
              <a:t>while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rgbClr val="6D9EEB"/>
                </a:solidFill>
              </a:rPr>
              <a:t>expressions</a:t>
            </a:r>
            <a:r>
              <a:rPr lang="en" sz="1600">
                <a:solidFill>
                  <a:schemeClr val="lt1"/>
                </a:solidFill>
              </a:rPr>
              <a:t>: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	</a:t>
            </a:r>
            <a:r>
              <a:rPr lang="en" sz="1600">
                <a:solidFill>
                  <a:schemeClr val="accent1"/>
                </a:solidFill>
              </a:rPr>
              <a:t>statement(s)</a:t>
            </a:r>
            <a:endParaRPr sz="1600"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accent1"/>
                </a:solidFill>
              </a:rPr>
              <a:t>statement(s)</a:t>
            </a:r>
            <a:endParaRPr sz="1600"/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687800" y="1152475"/>
            <a:ext cx="262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FF00"/>
                </a:solidFill>
              </a:rPr>
              <a:t>for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rgbClr val="00FFFF"/>
                </a:solidFill>
              </a:rPr>
              <a:t>iterating_var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b="1" lang="en" sz="1600">
                <a:solidFill>
                  <a:srgbClr val="00FF00"/>
                </a:solidFill>
              </a:rPr>
              <a:t>in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rgbClr val="FF00FF"/>
                </a:solidFill>
              </a:rPr>
              <a:t>sequence</a:t>
            </a:r>
            <a:r>
              <a:rPr lang="en" sz="1600">
                <a:solidFill>
                  <a:schemeClr val="lt1"/>
                </a:solidFill>
              </a:rPr>
              <a:t>: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</a:t>
            </a:r>
            <a:r>
              <a:rPr b="1" lang="en" sz="1600">
                <a:solidFill>
                  <a:srgbClr val="00FF00"/>
                </a:solidFill>
              </a:rPr>
              <a:t>for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rgbClr val="00FFFF"/>
                </a:solidFill>
              </a:rPr>
              <a:t>iterating_var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b="1" lang="en" sz="1600">
                <a:solidFill>
                  <a:srgbClr val="00FF00"/>
                </a:solidFill>
              </a:rPr>
              <a:t>in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rgbClr val="FF00FF"/>
                </a:solidFill>
              </a:rPr>
              <a:t>sequence</a:t>
            </a:r>
            <a:r>
              <a:rPr lang="en" sz="1600">
                <a:solidFill>
                  <a:schemeClr val="lt1"/>
                </a:solidFill>
              </a:rPr>
              <a:t>: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	</a:t>
            </a:r>
            <a:r>
              <a:rPr lang="en" sz="1600">
                <a:solidFill>
                  <a:schemeClr val="accent1"/>
                </a:solidFill>
              </a:rPr>
              <a:t>statement(s)</a:t>
            </a:r>
            <a:endParaRPr sz="1600"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statement(s)</a:t>
            </a:r>
            <a:endParaRPr sz="1600"/>
          </a:p>
        </p:txBody>
      </p:sp>
      <p:sp>
        <p:nvSpPr>
          <p:cNvPr id="147" name="Google Shape;147;p28"/>
          <p:cNvSpPr txBox="1"/>
          <p:nvPr>
            <p:ph idx="1" type="body"/>
          </p:nvPr>
        </p:nvSpPr>
        <p:spPr>
          <a:xfrm>
            <a:off x="5757325" y="1152475"/>
            <a:ext cx="3071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FF00"/>
                </a:solidFill>
              </a:rPr>
              <a:t>while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rgbClr val="6D9EEB"/>
                </a:solidFill>
              </a:rPr>
              <a:t>expressions</a:t>
            </a:r>
            <a:r>
              <a:rPr lang="en" sz="1600">
                <a:solidFill>
                  <a:schemeClr val="lt1"/>
                </a:solidFill>
              </a:rPr>
              <a:t>: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</a:t>
            </a:r>
            <a:r>
              <a:rPr b="1" lang="en" sz="1600">
                <a:solidFill>
                  <a:srgbClr val="00FF00"/>
                </a:solidFill>
              </a:rPr>
              <a:t>for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rgbClr val="00FFFF"/>
                </a:solidFill>
              </a:rPr>
              <a:t>iterating_var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b="1" lang="en" sz="1600">
                <a:solidFill>
                  <a:srgbClr val="00FF00"/>
                </a:solidFill>
              </a:rPr>
              <a:t>in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rgbClr val="FF00FF"/>
                </a:solidFill>
              </a:rPr>
              <a:t>sequence</a:t>
            </a:r>
            <a:r>
              <a:rPr lang="en" sz="1600">
                <a:solidFill>
                  <a:schemeClr val="lt1"/>
                </a:solidFill>
              </a:rPr>
              <a:t>: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	</a:t>
            </a:r>
            <a:r>
              <a:rPr lang="en" sz="1600">
                <a:solidFill>
                  <a:schemeClr val="accent1"/>
                </a:solidFill>
              </a:rPr>
              <a:t>statement(s)</a:t>
            </a:r>
            <a:endParaRPr sz="1600">
              <a:solidFill>
                <a:schemeClr val="accent1"/>
              </a:solidFill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statement(s)</a:t>
            </a:r>
            <a:endParaRPr sz="1600"/>
          </a:p>
        </p:txBody>
      </p:sp>
      <p:sp>
        <p:nvSpPr>
          <p:cNvPr id="148" name="Google Shape;148;p28"/>
          <p:cNvSpPr txBox="1"/>
          <p:nvPr/>
        </p:nvSpPr>
        <p:spPr>
          <a:xfrm>
            <a:off x="557100" y="1713352"/>
            <a:ext cx="809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Inner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Loop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557100" y="2905706"/>
            <a:ext cx="8097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Economica"/>
                <a:ea typeface="Economica"/>
                <a:cs typeface="Economica"/>
                <a:sym typeface="Economica"/>
              </a:rPr>
              <a:t>Outer Loop</a:t>
            </a:r>
            <a:endParaRPr>
              <a:solidFill>
                <a:srgbClr val="FFFF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0" name="Google Shape;150;p28"/>
          <p:cNvSpPr/>
          <p:nvPr/>
        </p:nvSpPr>
        <p:spPr>
          <a:xfrm>
            <a:off x="687800" y="1233200"/>
            <a:ext cx="72300" cy="1672500"/>
          </a:xfrm>
          <a:prstGeom prst="leftBracket">
            <a:avLst>
              <a:gd fmla="val 8333" name="adj"/>
            </a:avLst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8"/>
          <p:cNvSpPr/>
          <p:nvPr/>
        </p:nvSpPr>
        <p:spPr>
          <a:xfrm>
            <a:off x="1153250" y="1650525"/>
            <a:ext cx="54300" cy="753900"/>
          </a:xfrm>
          <a:prstGeom prst="leftBracket">
            <a:avLst>
              <a:gd fmla="val 8333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Functions &amp; Their Scope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</a:rPr>
              <a:t>def</a:t>
            </a:r>
            <a:r>
              <a:rPr lang="en"/>
              <a:t> </a:t>
            </a:r>
            <a:r>
              <a:rPr lang="en">
                <a:solidFill>
                  <a:srgbClr val="00FFFF"/>
                </a:solidFill>
              </a:rPr>
              <a:t>myFunction</a:t>
            </a:r>
            <a:r>
              <a:rPr lang="en"/>
              <a:t>():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rgbClr val="00FF00"/>
                </a:solidFill>
              </a:rPr>
              <a:t>print</a:t>
            </a:r>
            <a:r>
              <a:rPr lang="en"/>
              <a:t> (</a:t>
            </a:r>
            <a:r>
              <a:rPr lang="en">
                <a:solidFill>
                  <a:srgbClr val="FF9900"/>
                </a:solidFill>
              </a:rPr>
              <a:t>“This is a function.”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myFunction()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Define Functions &amp; Their Scope (cont’d)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0"/>
          <p:cNvSpPr txBox="1"/>
          <p:nvPr>
            <p:ph idx="1" type="body"/>
          </p:nvPr>
        </p:nvSpPr>
        <p:spPr>
          <a:xfrm>
            <a:off x="1064800" y="1152475"/>
            <a:ext cx="324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00FF00"/>
                </a:solidFill>
              </a:rPr>
              <a:t>def</a:t>
            </a:r>
            <a:r>
              <a:rPr lang="en" sz="1800"/>
              <a:t> </a:t>
            </a:r>
            <a:r>
              <a:rPr lang="en" sz="1800">
                <a:solidFill>
                  <a:srgbClr val="00FFFF"/>
                </a:solidFill>
              </a:rPr>
              <a:t>myFunction1</a:t>
            </a:r>
            <a:r>
              <a:rPr lang="en" sz="1800"/>
              <a:t>():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x</a:t>
            </a:r>
            <a:r>
              <a:rPr lang="en" sz="1800"/>
              <a:t> = </a:t>
            </a:r>
            <a:r>
              <a:rPr lang="en" sz="1800">
                <a:solidFill>
                  <a:srgbClr val="FFFF00"/>
                </a:solidFill>
              </a:rPr>
              <a:t>1</a:t>
            </a:r>
            <a:endParaRPr sz="18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</a:t>
            </a:r>
            <a:r>
              <a:rPr b="1" lang="en" sz="1800">
                <a:solidFill>
                  <a:srgbClr val="00FF00"/>
                </a:solidFill>
              </a:rPr>
              <a:t>d</a:t>
            </a:r>
            <a:r>
              <a:rPr b="1" lang="en" sz="1800">
                <a:solidFill>
                  <a:srgbClr val="00FF00"/>
                </a:solidFill>
              </a:rPr>
              <a:t>ef</a:t>
            </a:r>
            <a:r>
              <a:rPr lang="en" sz="1800"/>
              <a:t> </a:t>
            </a:r>
            <a:r>
              <a:rPr lang="en" sz="1800">
                <a:solidFill>
                  <a:srgbClr val="00FFFF"/>
                </a:solidFill>
              </a:rPr>
              <a:t>myFunction2</a:t>
            </a:r>
            <a:r>
              <a:rPr lang="en" sz="1800"/>
              <a:t>(a):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	</a:t>
            </a:r>
            <a:r>
              <a:rPr lang="en" sz="1800">
                <a:solidFill>
                  <a:srgbClr val="00FF00"/>
                </a:solidFill>
              </a:rPr>
              <a:t>p</a:t>
            </a:r>
            <a:r>
              <a:rPr lang="en" sz="1800">
                <a:solidFill>
                  <a:srgbClr val="00FF00"/>
                </a:solidFill>
              </a:rPr>
              <a:t>rint</a:t>
            </a:r>
            <a:r>
              <a:rPr lang="en" sz="1800"/>
              <a:t> (a+x)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</a:t>
            </a:r>
            <a:r>
              <a:rPr lang="en" sz="1800">
                <a:solidFill>
                  <a:srgbClr val="FFFFFF"/>
                </a:solidFill>
              </a:rPr>
              <a:t>myFunction2</a:t>
            </a:r>
            <a:r>
              <a:rPr lang="en" sz="1800"/>
              <a:t>(</a:t>
            </a:r>
            <a:r>
              <a:rPr lang="en" sz="1800">
                <a:solidFill>
                  <a:srgbClr val="FFFF00"/>
                </a:solidFill>
              </a:rPr>
              <a:t>2</a:t>
            </a:r>
            <a:r>
              <a:rPr lang="en" sz="1800"/>
              <a:t>)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myFunction1()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4" name="Google Shape;164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FF00"/>
                </a:solidFill>
              </a:rPr>
              <a:t>def</a:t>
            </a:r>
            <a:r>
              <a:rPr lang="en" sz="1800">
                <a:solidFill>
                  <a:schemeClr val="lt1"/>
                </a:solidFill>
              </a:rPr>
              <a:t> </a:t>
            </a:r>
            <a:r>
              <a:rPr lang="en" sz="1800">
                <a:solidFill>
                  <a:srgbClr val="00FFFF"/>
                </a:solidFill>
              </a:rPr>
              <a:t>myFunction1</a:t>
            </a:r>
            <a:r>
              <a:rPr lang="en" sz="1800">
                <a:solidFill>
                  <a:schemeClr val="lt1"/>
                </a:solidFill>
              </a:rPr>
              <a:t>():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	x = </a:t>
            </a:r>
            <a:r>
              <a:rPr lang="en" sz="1800">
                <a:solidFill>
                  <a:srgbClr val="FFFF00"/>
                </a:solidFill>
              </a:rPr>
              <a:t>1</a:t>
            </a:r>
            <a:endParaRPr sz="18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	</a:t>
            </a:r>
            <a:r>
              <a:rPr b="1" lang="en" sz="1800">
                <a:solidFill>
                  <a:srgbClr val="00FF00"/>
                </a:solidFill>
              </a:rPr>
              <a:t>def</a:t>
            </a:r>
            <a:r>
              <a:rPr lang="en" sz="1800">
                <a:solidFill>
                  <a:schemeClr val="lt1"/>
                </a:solidFill>
              </a:rPr>
              <a:t> </a:t>
            </a:r>
            <a:r>
              <a:rPr lang="en" sz="1800">
                <a:solidFill>
                  <a:srgbClr val="00FFFF"/>
                </a:solidFill>
              </a:rPr>
              <a:t>myFunction2</a:t>
            </a:r>
            <a:r>
              <a:rPr lang="en" sz="1800">
                <a:solidFill>
                  <a:schemeClr val="lt1"/>
                </a:solidFill>
              </a:rPr>
              <a:t>(a):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		x = </a:t>
            </a:r>
            <a:r>
              <a:rPr lang="en" sz="1800">
                <a:solidFill>
                  <a:srgbClr val="FFFF00"/>
                </a:solidFill>
              </a:rPr>
              <a:t>4</a:t>
            </a:r>
            <a:endParaRPr sz="18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00"/>
                </a:solidFill>
              </a:rPr>
              <a:t>		</a:t>
            </a:r>
            <a:r>
              <a:rPr lang="en" sz="1800">
                <a:solidFill>
                  <a:srgbClr val="00FF00"/>
                </a:solidFill>
              </a:rPr>
              <a:t>print</a:t>
            </a:r>
            <a:r>
              <a:rPr lang="en" sz="1800">
                <a:solidFill>
                  <a:srgbClr val="FFFFFF"/>
                </a:solidFill>
              </a:rPr>
              <a:t> (a+x)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	</a:t>
            </a:r>
            <a:r>
              <a:rPr lang="en" sz="1800">
                <a:solidFill>
                  <a:srgbClr val="00FF00"/>
                </a:solidFill>
              </a:rPr>
              <a:t>print</a:t>
            </a:r>
            <a:r>
              <a:rPr lang="en" sz="1800">
                <a:solidFill>
                  <a:schemeClr val="lt1"/>
                </a:solidFill>
              </a:rPr>
              <a:t> (x)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	myFunction2(</a:t>
            </a:r>
            <a:r>
              <a:rPr lang="en" sz="1800">
                <a:solidFill>
                  <a:srgbClr val="FFFFFF"/>
                </a:solidFill>
              </a:rPr>
              <a:t>2</a:t>
            </a:r>
            <a:r>
              <a:rPr lang="en" sz="1800">
                <a:solidFill>
                  <a:schemeClr val="lt1"/>
                </a:solidFill>
              </a:rPr>
              <a:t>)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myFunction1()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165" name="Google Shape;165;p30"/>
          <p:cNvCxnSpPr/>
          <p:nvPr/>
        </p:nvCxnSpPr>
        <p:spPr>
          <a:xfrm flipH="1">
            <a:off x="1476175" y="1609050"/>
            <a:ext cx="9000" cy="976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" name="Google Shape;166;p30"/>
          <p:cNvSpPr txBox="1"/>
          <p:nvPr/>
        </p:nvSpPr>
        <p:spPr>
          <a:xfrm>
            <a:off x="698575" y="1726550"/>
            <a:ext cx="7776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Scope of x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167" name="Google Shape;167;p30"/>
          <p:cNvCxnSpPr/>
          <p:nvPr/>
        </p:nvCxnSpPr>
        <p:spPr>
          <a:xfrm flipH="1">
            <a:off x="4935275" y="1654025"/>
            <a:ext cx="1500" cy="1538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8" name="Google Shape;168;p30"/>
          <p:cNvSpPr txBox="1"/>
          <p:nvPr/>
        </p:nvSpPr>
        <p:spPr>
          <a:xfrm>
            <a:off x="4150425" y="1808216"/>
            <a:ext cx="7776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Scope of outer x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169" name="Google Shape;169;p30"/>
          <p:cNvCxnSpPr/>
          <p:nvPr/>
        </p:nvCxnSpPr>
        <p:spPr>
          <a:xfrm>
            <a:off x="5627525" y="2097200"/>
            <a:ext cx="2700" cy="519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30"/>
          <p:cNvSpPr txBox="1"/>
          <p:nvPr/>
        </p:nvSpPr>
        <p:spPr>
          <a:xfrm>
            <a:off x="4872175" y="2019502"/>
            <a:ext cx="7776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Scope of inner x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71" name="Google Shape;171;p30"/>
          <p:cNvSpPr/>
          <p:nvPr/>
        </p:nvSpPr>
        <p:spPr>
          <a:xfrm>
            <a:off x="5627525" y="2015825"/>
            <a:ext cx="727500" cy="4428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0"/>
          <p:cNvSpPr txBox="1"/>
          <p:nvPr/>
        </p:nvSpPr>
        <p:spPr>
          <a:xfrm>
            <a:off x="6273700" y="874950"/>
            <a:ext cx="24948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CREATES a new variable x in the scope of </a:t>
            </a:r>
            <a:r>
              <a:rPr lang="en" sz="1600">
                <a:solidFill>
                  <a:srgbClr val="00FFFF"/>
                </a:solidFill>
                <a:latin typeface="Economica"/>
                <a:ea typeface="Economica"/>
                <a:cs typeface="Economica"/>
                <a:sym typeface="Economica"/>
              </a:rPr>
              <a:t>myFunction 2</a:t>
            </a:r>
            <a:r>
              <a:rPr lang="en" sz="16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()</a:t>
            </a:r>
            <a:r>
              <a:rPr lang="en" sz="1600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 instead of modifying the outer x</a:t>
            </a:r>
            <a:endParaRPr sz="1600"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73" name="Google Shape;173;p30"/>
          <p:cNvSpPr/>
          <p:nvPr/>
        </p:nvSpPr>
        <p:spPr>
          <a:xfrm>
            <a:off x="5560365" y="2598121"/>
            <a:ext cx="570900" cy="3474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74" name="Google Shape;174;p30"/>
          <p:cNvSpPr txBox="1"/>
          <p:nvPr/>
        </p:nvSpPr>
        <p:spPr>
          <a:xfrm>
            <a:off x="5984750" y="2630075"/>
            <a:ext cx="1439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Economica"/>
                <a:ea typeface="Economica"/>
                <a:cs typeface="Economica"/>
                <a:sym typeface="Economica"/>
              </a:rPr>
              <a:t>Prints the outer x</a:t>
            </a:r>
            <a:endParaRPr>
              <a:solidFill>
                <a:srgbClr val="FF99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75" name="Google Shape;175;p30"/>
          <p:cNvSpPr/>
          <p:nvPr/>
        </p:nvSpPr>
        <p:spPr>
          <a:xfrm>
            <a:off x="2327390" y="2015821"/>
            <a:ext cx="570900" cy="3474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76" name="Google Shape;176;p30"/>
          <p:cNvSpPr txBox="1"/>
          <p:nvPr/>
        </p:nvSpPr>
        <p:spPr>
          <a:xfrm>
            <a:off x="2836500" y="1985450"/>
            <a:ext cx="1439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Economica"/>
                <a:ea typeface="Economica"/>
                <a:cs typeface="Economica"/>
                <a:sym typeface="Economica"/>
              </a:rPr>
              <a:t>Uses </a:t>
            </a:r>
            <a:r>
              <a:rPr lang="en">
                <a:solidFill>
                  <a:srgbClr val="FF9900"/>
                </a:solidFill>
                <a:latin typeface="Economica"/>
                <a:ea typeface="Economica"/>
                <a:cs typeface="Economica"/>
                <a:sym typeface="Economica"/>
              </a:rPr>
              <a:t>the outer x</a:t>
            </a:r>
            <a:endParaRPr>
              <a:solidFill>
                <a:srgbClr val="FF99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77" name="Google Shape;177;p30"/>
          <p:cNvSpPr/>
          <p:nvPr/>
        </p:nvSpPr>
        <p:spPr>
          <a:xfrm>
            <a:off x="6082390" y="2318821"/>
            <a:ext cx="570900" cy="3474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78" name="Google Shape;178;p30"/>
          <p:cNvSpPr txBox="1"/>
          <p:nvPr/>
        </p:nvSpPr>
        <p:spPr>
          <a:xfrm>
            <a:off x="6450900" y="2249675"/>
            <a:ext cx="14397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Economica"/>
                <a:ea typeface="Economica"/>
                <a:cs typeface="Economica"/>
                <a:sym typeface="Economica"/>
              </a:rPr>
              <a:t>Uses the inner x</a:t>
            </a:r>
            <a:endParaRPr>
              <a:solidFill>
                <a:srgbClr val="FF99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/>
          <p:nvPr/>
        </p:nvSpPr>
        <p:spPr>
          <a:xfrm>
            <a:off x="5665813" y="3663550"/>
            <a:ext cx="3389400" cy="134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7025" y="3694812"/>
            <a:ext cx="3227000" cy="12778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Library: NumPy </a:t>
            </a:r>
            <a:endParaRPr/>
          </a:p>
        </p:txBody>
      </p:sp>
      <p:sp>
        <p:nvSpPr>
          <p:cNvPr id="186" name="Google Shape;18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Fundamental package for scientific computing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Supports large </a:t>
            </a:r>
            <a:r>
              <a:rPr lang="en" sz="2000"/>
              <a:t>N-dimensional homogeneous array objects </a:t>
            </a:r>
            <a:br>
              <a:rPr lang="en" sz="2000"/>
            </a:br>
            <a:r>
              <a:rPr lang="en" sz="2000"/>
              <a:t>(accessed through non-negative integer index, however)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Provides s</a:t>
            </a:r>
            <a:r>
              <a:rPr lang="en" sz="2000"/>
              <a:t>ophisticated mathematical </a:t>
            </a:r>
            <a:r>
              <a:rPr lang="en" sz="2000"/>
              <a:t>functions for the arrays and matrices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Also contained some useful linear algebra, Fourier transform, and random number capability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What’s </a:t>
            </a:r>
            <a:r>
              <a:rPr lang="en"/>
              <a:t>a Program</a:t>
            </a:r>
            <a:r>
              <a:rPr lang="en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?</a:t>
            </a:r>
            <a:endParaRPr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A sequence of instructions specifying how to perform a computation.</a:t>
            </a:r>
            <a:endParaRPr sz="22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/>
          <p:nvPr/>
        </p:nvSpPr>
        <p:spPr>
          <a:xfrm>
            <a:off x="5665813" y="3663550"/>
            <a:ext cx="3389400" cy="134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Library: SciPy</a:t>
            </a:r>
            <a:endParaRPr/>
          </a:p>
        </p:txBody>
      </p:sp>
      <p:sp>
        <p:nvSpPr>
          <p:cNvPr id="193" name="Google Shape;193;p32"/>
          <p:cNvSpPr txBox="1"/>
          <p:nvPr>
            <p:ph idx="1" type="body"/>
          </p:nvPr>
        </p:nvSpPr>
        <p:spPr>
          <a:xfrm>
            <a:off x="311700" y="1152475"/>
            <a:ext cx="535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Built upon NumPy with more fully-featured versions of the linear algebra modules and numerical algorithms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More likely to find new features in SciPy rather than NumPy</a:t>
            </a:r>
            <a:endParaRPr sz="2000"/>
          </a:p>
        </p:txBody>
      </p:sp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4875" y="3707713"/>
            <a:ext cx="3151300" cy="1252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Library: Pandas (Python Data Analysis Library)</a:t>
            </a:r>
            <a:endParaRPr/>
          </a:p>
        </p:txBody>
      </p:sp>
      <p:sp>
        <p:nvSpPr>
          <p:cNvPr id="200" name="Google Shape;200;p33"/>
          <p:cNvSpPr txBox="1"/>
          <p:nvPr>
            <p:ph idx="1" type="body"/>
          </p:nvPr>
        </p:nvSpPr>
        <p:spPr>
          <a:xfrm>
            <a:off x="311700" y="1152475"/>
            <a:ext cx="6086100" cy="3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Takes data </a:t>
            </a:r>
            <a:r>
              <a:rPr lang="en">
                <a:solidFill>
                  <a:srgbClr val="FFFFFF"/>
                </a:solidFill>
              </a:rPr>
              <a:t>(</a:t>
            </a:r>
            <a:r>
              <a:rPr lang="en">
                <a:solidFill>
                  <a:srgbClr val="FFFFFF"/>
                </a:solidFill>
              </a:rPr>
              <a:t>like</a:t>
            </a:r>
            <a:r>
              <a:rPr lang="en">
                <a:solidFill>
                  <a:srgbClr val="FFFFFF"/>
                </a:solidFill>
              </a:rPr>
              <a:t> a CSV </a:t>
            </a:r>
            <a:r>
              <a:rPr lang="en">
                <a:solidFill>
                  <a:srgbClr val="FFFFFF"/>
                </a:solidFill>
              </a:rPr>
              <a:t>or</a:t>
            </a:r>
            <a:r>
              <a:rPr lang="en">
                <a:solidFill>
                  <a:srgbClr val="FFFFFF"/>
                </a:solidFill>
              </a:rPr>
              <a:t> TSV file, or a SQL database)</a:t>
            </a:r>
            <a:r>
              <a:rPr lang="en"/>
              <a:t> and creates a Python object with rows and columns called </a:t>
            </a:r>
            <a:r>
              <a:rPr lang="en">
                <a:solidFill>
                  <a:srgbClr val="FFFF00"/>
                </a:solidFill>
              </a:rPr>
              <a:t>data frame</a:t>
            </a:r>
            <a:r>
              <a:rPr lang="en"/>
              <a:t> that looks very similar to table in a statistical software (e.g. Excel)</a:t>
            </a:r>
            <a:endParaRPr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Three main usages:</a:t>
            </a:r>
            <a:endParaRPr/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Convert a Python’s list, dictionary or Numpy array to a Pandas dataframe</a:t>
            </a:r>
            <a:endParaRPr sz="1600"/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Open a local file using Pandas, usually a CSV file, but could also be a delimited text file (like TSV), Excel, etc</a:t>
            </a:r>
            <a:endParaRPr sz="1600"/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Open a remote file or database like a CSV or a JSONon a website through a URL or read from a SQL table/database</a:t>
            </a:r>
            <a:endParaRPr sz="1600"/>
          </a:p>
        </p:txBody>
      </p:sp>
      <p:pic>
        <p:nvPicPr>
          <p:cNvPr id="201" name="Google Shape;2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8025" y="3433825"/>
            <a:ext cx="2512199" cy="1570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Library: Pandas</a:t>
            </a:r>
            <a:endParaRPr/>
          </a:p>
        </p:txBody>
      </p:sp>
      <p:sp>
        <p:nvSpPr>
          <p:cNvPr id="207" name="Google Shape;20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Import Panda:</a:t>
            </a:r>
            <a:endParaRPr sz="20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import pandas as pd</a:t>
            </a:r>
            <a:endParaRPr sz="16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Read file:</a:t>
            </a:r>
            <a:endParaRPr sz="20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pd.read_filetype()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e.g. pd.read_csv(filepath_or_buffer[, sep, …]), pd.excel(io[, sheet_name, header, names, …]), pd.read_sql_table(table_name, con[, schema, …])</a:t>
            </a:r>
            <a:endParaRPr sz="16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Output data frame:</a:t>
            </a:r>
            <a:endParaRPr sz="20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DataFrame.to_CSV([path_or_buf, sep, na_rep, …])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DataFrame.to_excel(excel_writer[, …])</a:t>
            </a: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DataFrame Constructor: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pandas.DataFrame( data, index, columns, dtype, copy)</a:t>
            </a:r>
            <a:endParaRPr sz="1600"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8025" y="3433825"/>
            <a:ext cx="2512199" cy="1570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/>
          <p:nvPr/>
        </p:nvSpPr>
        <p:spPr>
          <a:xfrm>
            <a:off x="5468925" y="4107775"/>
            <a:ext cx="3586500" cy="89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Library: Matplotlib</a:t>
            </a:r>
            <a:endParaRPr/>
          </a:p>
        </p:txBody>
      </p:sp>
      <p:sp>
        <p:nvSpPr>
          <p:cNvPr id="215" name="Google Shape;215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2D plotting library </a:t>
            </a:r>
            <a:r>
              <a:rPr lang="en" sz="2000"/>
              <a:t>which </a:t>
            </a:r>
            <a:r>
              <a:rPr lang="en" sz="2000"/>
              <a:t>produces publication quality figures</a:t>
            </a:r>
            <a:endParaRPr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Line plots, scatter plots, histograms, pie charts, etc.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Useable in Python scripts, the Python and IPython shells, the Jupyter Notebook, etc.</a:t>
            </a:r>
            <a:endParaRPr sz="2000"/>
          </a:p>
        </p:txBody>
      </p:sp>
      <p:pic>
        <p:nvPicPr>
          <p:cNvPr id="216" name="Google Shape;21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7500" y="4151663"/>
            <a:ext cx="3369351" cy="80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pic>
        <p:nvPicPr>
          <p:cNvPr id="222" name="Google Shape;22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6500" y="3149275"/>
            <a:ext cx="1895975" cy="189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of a Program</a:t>
            </a:r>
            <a:endParaRPr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Economica"/>
                <a:ea typeface="Economica"/>
                <a:cs typeface="Economica"/>
                <a:sym typeface="Economica"/>
              </a:rPr>
              <a:t>Each program can be broken down into </a:t>
            </a:r>
            <a:r>
              <a:rPr lang="en" sz="2000"/>
              <a:t>5 </a:t>
            </a:r>
            <a:r>
              <a:rPr lang="en" sz="2000">
                <a:latin typeface="Economica"/>
                <a:ea typeface="Economica"/>
                <a:cs typeface="Economica"/>
                <a:sym typeface="Economica"/>
              </a:rPr>
              <a:t>components:</a:t>
            </a:r>
            <a:endParaRPr sz="2000">
              <a:latin typeface="Economica"/>
              <a:ea typeface="Economica"/>
              <a:cs typeface="Economica"/>
              <a:sym typeface="Economica"/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Font typeface="Economica"/>
              <a:buAutoNum type="arabicPeriod"/>
            </a:pPr>
            <a:r>
              <a:rPr lang="en" sz="2000">
                <a:latin typeface="Economica"/>
                <a:ea typeface="Economica"/>
                <a:cs typeface="Economica"/>
                <a:sym typeface="Economica"/>
              </a:rPr>
              <a:t>Input - this is your data; obtained from an excel file, CSV file, TSV fi</a:t>
            </a:r>
            <a:r>
              <a:rPr lang="en" sz="2000"/>
              <a:t>le, </a:t>
            </a:r>
            <a:r>
              <a:rPr lang="en" sz="2000">
                <a:latin typeface="Economica"/>
                <a:ea typeface="Economica"/>
                <a:cs typeface="Economica"/>
                <a:sym typeface="Economica"/>
              </a:rPr>
              <a:t>SQL database etc.</a:t>
            </a:r>
            <a:endParaRPr sz="2000">
              <a:latin typeface="Economica"/>
              <a:ea typeface="Economica"/>
              <a:cs typeface="Economica"/>
              <a:sym typeface="Economic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Economica"/>
              <a:buAutoNum type="arabicPeriod"/>
            </a:pPr>
            <a:r>
              <a:rPr lang="en" sz="2000">
                <a:latin typeface="Economica"/>
                <a:ea typeface="Economica"/>
                <a:cs typeface="Economica"/>
                <a:sym typeface="Economica"/>
              </a:rPr>
              <a:t>Output - inferences from your data through data visualization </a:t>
            </a:r>
            <a:endParaRPr sz="2000">
              <a:latin typeface="Economica"/>
              <a:ea typeface="Economica"/>
              <a:cs typeface="Economica"/>
              <a:sym typeface="Economic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AutoNum type="arabicPeriod"/>
            </a:pPr>
            <a:r>
              <a:rPr lang="en" sz="2000">
                <a:solidFill>
                  <a:srgbClr val="FFFF00"/>
                </a:solidFill>
              </a:rPr>
              <a:t>Math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AutoNum type="arabicPeriod"/>
            </a:pPr>
            <a:r>
              <a:rPr lang="en" sz="2000">
                <a:solidFill>
                  <a:srgbClr val="FFFF00"/>
                </a:solidFill>
              </a:rPr>
              <a:t>Conditional Execution</a:t>
            </a:r>
            <a:endParaRPr sz="2000">
              <a:solidFill>
                <a:srgbClr val="FFFF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AutoNum type="arabicPeriod"/>
            </a:pPr>
            <a:r>
              <a:rPr lang="en" sz="2000">
                <a:solidFill>
                  <a:srgbClr val="FFFF00"/>
                </a:solidFill>
              </a:rPr>
              <a:t>Repetition</a:t>
            </a:r>
            <a:endParaRPr sz="20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conomica"/>
                <a:ea typeface="Economica"/>
                <a:cs typeface="Economica"/>
                <a:sym typeface="Economica"/>
              </a:rPr>
              <a:t>Function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/>
              <a:t>A </a:t>
            </a:r>
            <a:r>
              <a:rPr lang="en" sz="2200">
                <a:latin typeface="Economica"/>
                <a:ea typeface="Economica"/>
                <a:cs typeface="Economica"/>
                <a:sym typeface="Economica"/>
              </a:rPr>
              <a:t>sequence of statements, combined together based on a problem</a:t>
            </a:r>
            <a:r>
              <a:rPr lang="en" sz="2200"/>
              <a:t>, that o</a:t>
            </a:r>
            <a:r>
              <a:rPr lang="en" sz="2200">
                <a:latin typeface="Economica"/>
                <a:ea typeface="Economica"/>
                <a:cs typeface="Economica"/>
                <a:sym typeface="Economica"/>
              </a:rPr>
              <a:t>rganizes programs into chunks</a:t>
            </a:r>
            <a:endParaRPr sz="2200"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 Operators &amp; Assignment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 Operators</a:t>
            </a:r>
            <a:endParaRPr/>
          </a:p>
        </p:txBody>
      </p:sp>
      <p:graphicFrame>
        <p:nvGraphicFramePr>
          <p:cNvPr id="85" name="Google Shape;85;p18"/>
          <p:cNvGraphicFramePr/>
          <p:nvPr/>
        </p:nvGraphicFramePr>
        <p:xfrm>
          <a:off x="359700" y="1392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{FFEAB413-AE3C-463D-A2BA-86ECB80D860E}</a:tableStyleId>
              </a:tblPr>
              <a:tblGrid>
                <a:gridCol w="906350"/>
                <a:gridCol w="900050"/>
                <a:gridCol w="903475"/>
                <a:gridCol w="1221300"/>
                <a:gridCol w="1144300"/>
                <a:gridCol w="1036450"/>
                <a:gridCol w="1242550"/>
                <a:gridCol w="10701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Operator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+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Addition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-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Subtraction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*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Multiplication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**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Exponentiation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%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Modulus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/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Regular Division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//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Floor Division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Example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+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-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*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**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%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/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// </a:t>
                      </a:r>
                      <a:r>
                        <a:rPr lang="en" sz="19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9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Explanation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Adds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to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endParaRPr sz="16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Subtracts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from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endParaRPr sz="16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Multiplies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by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6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Raises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to the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th power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Gives remainder of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divided by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endParaRPr sz="1600">
                        <a:solidFill>
                          <a:srgbClr val="FF00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Divides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by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Divides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by </a:t>
                      </a:r>
                      <a:r>
                        <a:rPr lang="en" sz="1600">
                          <a:solidFill>
                            <a:srgbClr val="FF00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and truncates the decimal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</a:t>
            </a:r>
            <a:r>
              <a:rPr lang="en"/>
              <a:t> Operators</a:t>
            </a:r>
            <a:endParaRPr/>
          </a:p>
        </p:txBody>
      </p:sp>
      <p:graphicFrame>
        <p:nvGraphicFramePr>
          <p:cNvPr id="91" name="Google Shape;91;p19"/>
          <p:cNvGraphicFramePr/>
          <p:nvPr/>
        </p:nvGraphicFramePr>
        <p:xfrm>
          <a:off x="41888" y="1398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{FFEAB413-AE3C-463D-A2BA-86ECB80D860E}</a:tableStyleId>
              </a:tblPr>
              <a:tblGrid>
                <a:gridCol w="1037525"/>
                <a:gridCol w="972975"/>
                <a:gridCol w="891900"/>
                <a:gridCol w="936475"/>
                <a:gridCol w="926075"/>
                <a:gridCol w="1132800"/>
                <a:gridCol w="1057900"/>
                <a:gridCol w="906075"/>
                <a:gridCol w="11984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Operator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Assignment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+=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-=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*=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**=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%=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/=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</a:rPr>
                        <a:t>//=</a:t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4223E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Example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=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</a:t>
                      </a:r>
                      <a:endParaRPr sz="19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+=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endParaRPr sz="19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-=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</a:t>
                      </a:r>
                      <a:endParaRPr sz="19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*=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</a:t>
                      </a:r>
                      <a:endParaRPr sz="19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**=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endParaRPr sz="19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%=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endParaRPr sz="19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/=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endParaRPr sz="19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9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//=</a:t>
                      </a:r>
                      <a:r>
                        <a:rPr lang="en" sz="19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</a:t>
                      </a:r>
                      <a:endParaRPr sz="19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Explanation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Assigns value of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to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endParaRPr sz="1600">
                        <a:solidFill>
                          <a:srgbClr val="FF00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Increments value of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by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endParaRPr sz="16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Decrements the value of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by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</a:t>
                      </a:r>
                      <a:endParaRPr sz="1600">
                        <a:solidFill>
                          <a:srgbClr val="FFFF00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Multiplies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by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and stores the result in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endParaRPr sz="1600">
                        <a:solidFill>
                          <a:srgbClr val="FF00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Raise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to the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th power and stores the result in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endParaRPr sz="1600">
                        <a:solidFill>
                          <a:srgbClr val="FF00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Gives remainder of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divided by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 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and stores the result in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endParaRPr sz="1600">
                        <a:solidFill>
                          <a:srgbClr val="FF00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Divides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by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and stores the result in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endParaRPr sz="1600">
                        <a:solidFill>
                          <a:srgbClr val="FFFF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Divides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by </a:t>
                      </a:r>
                      <a:r>
                        <a:rPr lang="en" sz="1600">
                          <a:solidFill>
                            <a:srgbClr val="FFFF00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a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,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</a:t>
                      </a:r>
                      <a:r>
                        <a:rPr b="1" lang="en" sz="1600" u="sng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truncates the decimal</a:t>
                      </a:r>
                      <a:r>
                        <a:rPr lang="en" sz="1600">
                          <a:solidFill>
                            <a:srgbClr val="FFFF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, and stores the result in </a:t>
                      </a:r>
                      <a:r>
                        <a:rPr lang="en" sz="1600">
                          <a:solidFill>
                            <a:srgbClr val="FF00FF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c</a:t>
                      </a:r>
                      <a:endParaRPr sz="1600">
                        <a:solidFill>
                          <a:srgbClr val="FF00FF"/>
                        </a:solidFill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it on Spyder!</a:t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 rotWithShape="1">
          <a:blip r:embed="rId3">
            <a:alphaModFix/>
          </a:blip>
          <a:srcRect b="0" l="0" r="0" t="2657"/>
          <a:stretch/>
        </p:blipFill>
        <p:spPr>
          <a:xfrm>
            <a:off x="1454000" y="1217825"/>
            <a:ext cx="6236028" cy="37939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20"/>
          <p:cNvCxnSpPr/>
          <p:nvPr/>
        </p:nvCxnSpPr>
        <p:spPr>
          <a:xfrm>
            <a:off x="3498350" y="2654250"/>
            <a:ext cx="1492500" cy="822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" name="Google Shape;99;p20"/>
          <p:cNvSpPr txBox="1"/>
          <p:nvPr/>
        </p:nvSpPr>
        <p:spPr>
          <a:xfrm>
            <a:off x="2189400" y="2344650"/>
            <a:ext cx="1558500" cy="24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Start typing here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Ex: 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In [1]: aNum = 3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In [2]: bNum = 4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conomica"/>
                <a:ea typeface="Economica"/>
                <a:cs typeface="Economica"/>
                <a:sym typeface="Economica"/>
              </a:rPr>
              <a:t>And then try out the different operations yourself!</a:t>
            </a:r>
            <a:endParaRPr>
              <a:solidFill>
                <a:srgbClr val="FF00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Logic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